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13716000" cx="24384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iPu2wJDBpxLGDHtDleDVpsaaNY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6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6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8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8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9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28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9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31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31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/>
              <a:t>Claire Dune mai 2023</a:t>
            </a:r>
            <a:endParaRPr/>
          </a:p>
        </p:txBody>
      </p:sp>
      <p:sp>
        <p:nvSpPr>
          <p:cNvPr id="77" name="Google Shape;77;p1"/>
          <p:cNvSpPr txBox="1"/>
          <p:nvPr>
            <p:ph idx="4294967295" type="ctr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b="1" i="0" lang="en-US" sz="1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Une introduction à la Biomécanique</a:t>
            </a:r>
            <a:endParaRPr/>
          </a:p>
        </p:txBody>
      </p:sp>
      <p:sp>
        <p:nvSpPr>
          <p:cNvPr id="78" name="Google Shape;78;p1"/>
          <p:cNvSpPr txBox="1"/>
          <p:nvPr>
            <p:ph idx="4294967295" type="subTitle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 ROC 1 </a:t>
            </a:r>
            <a:endParaRPr/>
          </a:p>
        </p:txBody>
      </p:sp>
      <p:sp>
        <p:nvSpPr>
          <p:cNvPr id="79" name="Google Shape;79;p1"/>
          <p:cNvSpPr txBox="1"/>
          <p:nvPr>
            <p:ph idx="12" type="sldNum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t/>
            </a:r>
            <a:endParaRPr b="1" i="0" sz="8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t/>
            </a:r>
            <a:endParaRPr b="1" sz="5500"/>
          </a:p>
        </p:txBody>
      </p:sp>
      <p:sp>
        <p:nvSpPr>
          <p:cNvPr id="156" name="Google Shape;156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34696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19510787" y="10514582"/>
            <a:ext cx="3872953" cy="1028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A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7585A"/>
                </a:solidFill>
                <a:latin typeface="Arial"/>
                <a:ea typeface="Arial"/>
                <a:cs typeface="Arial"/>
                <a:sym typeface="Arial"/>
              </a:rPr>
              <a:t>Thomas Robert IFSTTAR </a:t>
            </a:r>
            <a:endParaRPr/>
          </a:p>
        </p:txBody>
      </p:sp>
      <p:pic>
        <p:nvPicPr>
          <p:cNvPr descr="Screenshot 2023-05-15 at 16.34.19.png" id="158" name="Google Shape;1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014" y="354963"/>
            <a:ext cx="9242406" cy="1341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t/>
            </a:r>
            <a:endParaRPr b="1" i="0" sz="8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1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t/>
            </a:r>
            <a:endParaRPr b="1" sz="5500"/>
          </a:p>
        </p:txBody>
      </p:sp>
      <p:sp>
        <p:nvSpPr>
          <p:cNvPr id="166" name="Google Shape;166;p11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34696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shot 2023-05-15 at 16.36.54.png"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290" y="51053"/>
            <a:ext cx="23037420" cy="132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3-05-15 at 16.37.26.png" id="173" name="Google Shape;1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579" y="383787"/>
            <a:ext cx="22758842" cy="129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3-05-15 at 18.06.06.png" id="179" name="Google Shape;1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5" y="289406"/>
            <a:ext cx="17019167" cy="1313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5-15 at 18.07.35.png" id="180" name="Google Shape;1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10358" y="558355"/>
            <a:ext cx="8471681" cy="12305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3-05-15 at 16.35.37.png" id="186" name="Google Shape;186;p14"/>
          <p:cNvPicPr preferRelativeResize="0"/>
          <p:nvPr/>
        </p:nvPicPr>
        <p:blipFill rotWithShape="1">
          <a:blip r:embed="rId3">
            <a:alphaModFix/>
          </a:blip>
          <a:srcRect b="1999" l="4278" r="1946" t="2825"/>
          <a:stretch/>
        </p:blipFill>
        <p:spPr>
          <a:xfrm>
            <a:off x="2993442" y="1578464"/>
            <a:ext cx="18867322" cy="1137486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/>
          <p:nvPr/>
        </p:nvSpPr>
        <p:spPr>
          <a:xfrm>
            <a:off x="19510787" y="10514582"/>
            <a:ext cx="3872953" cy="1028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A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7585A"/>
                </a:solidFill>
                <a:latin typeface="Arial"/>
                <a:ea typeface="Arial"/>
                <a:cs typeface="Arial"/>
                <a:sym typeface="Arial"/>
              </a:rPr>
              <a:t>Thomas Robert IFSTTAR </a:t>
            </a:r>
            <a:endParaRPr/>
          </a:p>
        </p:txBody>
      </p:sp>
      <p:sp>
        <p:nvSpPr>
          <p:cNvPr id="188" name="Google Shape;188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Plateformes de force</a:t>
            </a:r>
            <a:endParaRPr/>
          </a:p>
        </p:txBody>
      </p:sp>
      <p:sp>
        <p:nvSpPr>
          <p:cNvPr id="194" name="Google Shape;194;p1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t/>
            </a:r>
            <a:endParaRPr b="1" sz="5500"/>
          </a:p>
        </p:txBody>
      </p:sp>
      <p:sp>
        <p:nvSpPr>
          <p:cNvPr id="195" name="Google Shape;195;p1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endParaRPr/>
          </a:p>
        </p:txBody>
      </p:sp>
      <p:pic>
        <p:nvPicPr>
          <p:cNvPr descr="Screenshot 2023-05-15 at 22.44.46.png" id="196" name="Google Shape;1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926" y="2358241"/>
            <a:ext cx="19318148" cy="10715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EMG</a:t>
            </a:r>
            <a:endParaRPr/>
          </a:p>
        </p:txBody>
      </p:sp>
      <p:pic>
        <p:nvPicPr>
          <p:cNvPr descr="Screenshot 2023-05-15 at 22.46.46.png" id="203" name="Google Shape;2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049" y="2698076"/>
            <a:ext cx="15565916" cy="1045911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Suivi de mouvement sans caméra</a:t>
            </a:r>
            <a:endParaRPr/>
          </a:p>
        </p:txBody>
      </p:sp>
      <p:sp>
        <p:nvSpPr>
          <p:cNvPr id="210" name="Google Shape;210;p1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Xsens / Rokoko</a:t>
            </a:r>
            <a:endParaRPr/>
          </a:p>
        </p:txBody>
      </p:sp>
      <p:pic>
        <p:nvPicPr>
          <p:cNvPr descr="Screenshot 2023-05-15 at 22.48.02.png" id="211" name="Google Shape;2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0125" y="4056418"/>
            <a:ext cx="8481697" cy="6323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5-15 at 22.48.58.png" id="212" name="Google Shape;2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37" y="4111681"/>
            <a:ext cx="11044180" cy="632354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EMO TODOROV</a:t>
            </a:r>
            <a:endParaRPr/>
          </a:p>
        </p:txBody>
      </p:sp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Simulating human posture, balance, and walking</a:t>
            </a:r>
            <a:endParaRPr/>
          </a:p>
        </p:txBody>
      </p:sp>
      <p:pic>
        <p:nvPicPr>
          <p:cNvPr descr="Dynamic Walking 2013 : Day 4 : Emo Todorov : Dynamic optimization of behavior"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4962" y="3249567"/>
            <a:ext cx="18229128" cy="1025388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GENTIANE VENTURE</a:t>
            </a:r>
            <a:endParaRPr/>
          </a:p>
        </p:txBody>
      </p:sp>
      <p:sp>
        <p:nvSpPr>
          <p:cNvPr id="227" name="Google Shape;227;p1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7"/>
              <a:buFont typeface="Times"/>
              <a:buNone/>
            </a:pPr>
            <a:r>
              <a:rPr b="0" lang="en-US" sz="2997">
                <a:latin typeface="Times"/>
                <a:ea typeface="Times"/>
                <a:cs typeface="Times"/>
                <a:sym typeface="Times"/>
              </a:rPr>
              <a:t>Realtime Identiﬁcation Software For Human Whole-Body Segment</a:t>
            </a:r>
            <a:r>
              <a:rPr lang="en-US"/>
              <a:t> </a:t>
            </a:r>
            <a:r>
              <a:rPr b="0" lang="en-US" sz="2997">
                <a:latin typeface="Times"/>
                <a:ea typeface="Times"/>
                <a:cs typeface="Times"/>
                <a:sym typeface="Times"/>
              </a:rPr>
              <a:t>Parameters Using Motion Capture and Its Visualization Interface 2009</a:t>
            </a:r>
            <a:endParaRPr/>
          </a:p>
        </p:txBody>
      </p:sp>
      <p:sp>
        <p:nvSpPr>
          <p:cNvPr id="228" name="Google Shape;228;p19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34696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shot 2023-05-15 at 22.21.24.png" id="229" name="Google Shape;2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09" y="3820790"/>
            <a:ext cx="23080340" cy="88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34696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a Biomécanique - Tu mourras moins bête - ARTE" id="85" name="Google Shape;8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92" y="212621"/>
            <a:ext cx="23460217" cy="1319637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 txBox="1"/>
          <p:nvPr>
            <p:ph idx="12" type="sldNum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Quels softwares</a:t>
            </a:r>
            <a:endParaRPr/>
          </a:p>
        </p:txBody>
      </p:sp>
      <p:sp>
        <p:nvSpPr>
          <p:cNvPr id="236" name="Google Shape;236;p2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Open Sim, Mujoco, Pinnochio</a:t>
            </a:r>
            <a:endParaRPr/>
          </a:p>
        </p:txBody>
      </p:sp>
      <p:pic>
        <p:nvPicPr>
          <p:cNvPr descr="Forward Dynamics Comparison (OpenSim vs MuJoCo)" id="237" name="Google Shape;2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3924" y="3804509"/>
            <a:ext cx="1625600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descr="Screenshot 2023-05-15 at 22.59.29.png" id="244" name="Google Shape;2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3608" y="163445"/>
            <a:ext cx="19976784" cy="1338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QTM</a:t>
            </a:r>
            <a:endParaRPr/>
          </a:p>
        </p:txBody>
      </p:sp>
      <p:sp>
        <p:nvSpPr>
          <p:cNvPr id="250" name="Google Shape;250;p22"/>
          <p:cNvSpPr txBox="1"/>
          <p:nvPr>
            <p:ph idx="1" type="body"/>
          </p:nvPr>
        </p:nvSpPr>
        <p:spPr>
          <a:xfrm>
            <a:off x="1206500" y="2355185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Logiciel de suivi de marqueurs optiques</a:t>
            </a:r>
            <a:endParaRPr/>
          </a:p>
        </p:txBody>
      </p:sp>
      <p:sp>
        <p:nvSpPr>
          <p:cNvPr id="251" name="Google Shape;251;p22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https://nuage.trinoma.net/s/Z3gf7GRtsjm2d8f</a:t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5207000" y="5290410"/>
            <a:ext cx="13970001" cy="6324601"/>
            <a:chOff x="0" y="0"/>
            <a:chExt cx="13970000" cy="6324600"/>
          </a:xfrm>
        </p:grpSpPr>
        <p:pic>
          <p:nvPicPr>
            <p:cNvPr descr="Image" id="253" name="Google Shape;25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0" y="88900"/>
              <a:ext cx="13716000" cy="599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54" name="Google Shape;25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3970000" cy="6324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2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Xdot Sensor</a:t>
            </a:r>
            <a:endParaRPr/>
          </a:p>
        </p:txBody>
      </p:sp>
      <p:sp>
        <p:nvSpPr>
          <p:cNvPr id="261" name="Google Shape;261;p23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t/>
            </a:r>
            <a:endParaRPr b="1" sz="5500"/>
          </a:p>
        </p:txBody>
      </p:sp>
      <p:sp>
        <p:nvSpPr>
          <p:cNvPr id="262" name="Google Shape;262;p2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4477010" y="3645447"/>
            <a:ext cx="12736678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https://www.xsens.com/hubfs/Downloads/Manuals/Xsens%20DOT%20User%20Manual.pdf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Pour aller plus loin</a:t>
            </a:r>
            <a:endParaRPr/>
          </a:p>
        </p:txBody>
      </p:sp>
      <p:sp>
        <p:nvSpPr>
          <p:cNvPr id="269" name="Google Shape;269;p24"/>
          <p:cNvSpPr txBox="1"/>
          <p:nvPr>
            <p:ph idx="2" type="body"/>
          </p:nvPr>
        </p:nvSpPr>
        <p:spPr>
          <a:xfrm>
            <a:off x="-5719134" y="4248504"/>
            <a:ext cx="29062336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rgbClr val="5E5E5E"/>
                </a:solidFill>
              </a:rPr>
              <a:t>http://calamar.univ-ag.fr/uag/staps/cours/anat/new/biom.htm</a:t>
            </a:r>
            <a:endParaRPr/>
          </a:p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524517" y="5499793"/>
            <a:ext cx="24043235" cy="11979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ribu.phm.education.gouv.fr/toutatice-portail-cms-nuxeo/binary/Cours+-+Biom%C3%A9canique.pdf?type=FILE&amp;path=%2Fdefault-domain%2Fworkspaces%2Fprojets-sciences-de-l-ingenieur-sanchez%2F9-la-mecanique-humaine%2Fbiomecanique%2Fcours-biomecanique-pdf&amp;portalName=foad&amp;liveState=true&amp;fieldName=file:content&amp;t=1624414614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Biomécanique</a:t>
            </a:r>
            <a:endParaRPr/>
          </a:p>
        </p:txBody>
      </p:sp>
      <p:sp>
        <p:nvSpPr>
          <p:cNvPr id="92" name="Google Shape;92;p3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Mécanique de l’humain</a:t>
            </a:r>
            <a:endParaRPr/>
          </a:p>
        </p:txBody>
      </p:sp>
      <p:sp>
        <p:nvSpPr>
          <p:cNvPr id="93" name="Google Shape;93;p3"/>
          <p:cNvSpPr txBox="1"/>
          <p:nvPr>
            <p:ph idx="2" type="body"/>
          </p:nvPr>
        </p:nvSpPr>
        <p:spPr>
          <a:xfrm>
            <a:off x="1206500" y="4248504"/>
            <a:ext cx="13593721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Cherche à comprendre le mouvement humain </a:t>
            </a:r>
            <a:endParaRPr/>
          </a:p>
          <a:p>
            <a:pPr indent="-609599" lvl="1" marL="1219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Squelette : structures</a:t>
            </a:r>
            <a:endParaRPr/>
          </a:p>
          <a:p>
            <a:pPr indent="-609599" lvl="1" marL="1219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Articulations </a:t>
            </a:r>
            <a:endParaRPr/>
          </a:p>
          <a:p>
            <a:pPr indent="-609599" lvl="1" marL="1219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Tendons </a:t>
            </a:r>
            <a:endParaRPr/>
          </a:p>
          <a:p>
            <a:pPr indent="-609599" lvl="1" marL="1219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Muscles 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Utilise les équations de la mécanique</a:t>
            </a:r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>
            <a:off x="15714574" y="2908091"/>
            <a:ext cx="7823618" cy="7899819"/>
            <a:chOff x="0" y="0"/>
            <a:chExt cx="7823617" cy="7899817"/>
          </a:xfrm>
        </p:grpSpPr>
        <p:pic>
          <p:nvPicPr>
            <p:cNvPr descr="Image" id="95" name="Google Shape;95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0" y="88900"/>
              <a:ext cx="7569617" cy="756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6" name="Google Shape;9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7823617" cy="78998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3"/>
          <p:cNvSpPr txBox="1"/>
          <p:nvPr>
            <p:ph idx="12" type="sldNum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Kinogramme de Marey</a:t>
            </a:r>
            <a:endParaRPr/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t/>
            </a:r>
            <a:endParaRPr b="1" sz="5500"/>
          </a:p>
        </p:txBody>
      </p:sp>
      <p:sp>
        <p:nvSpPr>
          <p:cNvPr id="104" name="Google Shape;104;p4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34696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kinog_marey.gif"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3297" y="3385947"/>
            <a:ext cx="12708525" cy="95313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>
            <p:ph idx="12" type="sldNum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3-05-15 at 16.30.32.png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92" y="515746"/>
            <a:ext cx="23858837" cy="1234556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 txBox="1"/>
          <p:nvPr>
            <p:ph idx="12" type="sldNum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Lien avec la robotique</a:t>
            </a:r>
            <a:endParaRPr/>
          </a:p>
        </p:txBody>
      </p:sp>
      <p:sp>
        <p:nvSpPr>
          <p:cNvPr id="118" name="Google Shape;118;p6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Mécanique de l’humain</a:t>
            </a:r>
            <a:endParaRPr/>
          </a:p>
        </p:txBody>
      </p:sp>
      <p:pic>
        <p:nvPicPr>
          <p:cNvPr descr="Image"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7416" y="1354531"/>
            <a:ext cx="5831009" cy="1100693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 txBox="1"/>
          <p:nvPr/>
        </p:nvSpPr>
        <p:spPr>
          <a:xfrm>
            <a:off x="307085" y="12462152"/>
            <a:ext cx="23769829" cy="829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Abid, Mahdi &amp; Renaudin, Valérie &amp; Robert, Thomas &amp; Aoustin, Yannick &amp; Le Carpentier, Eric. (2018). A Simulation-Based Approach to Generate Walking Gait Accelerations for Pedestrian Navigation Solutions. 1-8. 10.1109/IPIN.2018.8533858. </a:t>
            </a:r>
            <a:endParaRPr/>
          </a:p>
        </p:txBody>
      </p:sp>
      <p:sp>
        <p:nvSpPr>
          <p:cNvPr id="121" name="Google Shape;121;p6"/>
          <p:cNvSpPr txBox="1"/>
          <p:nvPr/>
        </p:nvSpPr>
        <p:spPr>
          <a:xfrm>
            <a:off x="20790414" y="11391364"/>
            <a:ext cx="3872953" cy="1028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A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57585A"/>
                </a:solidFill>
                <a:latin typeface="Arial"/>
                <a:ea typeface="Arial"/>
                <a:cs typeface="Arial"/>
                <a:sym typeface="Arial"/>
              </a:rPr>
              <a:t>Thomas Robert IFSTTAR </a:t>
            </a:r>
            <a:endParaRPr/>
          </a:p>
        </p:txBody>
      </p:sp>
      <p:sp>
        <p:nvSpPr>
          <p:cNvPr id="122" name="Google Shape;122;p6"/>
          <p:cNvSpPr txBox="1"/>
          <p:nvPr>
            <p:ph idx="2" type="body"/>
          </p:nvPr>
        </p:nvSpPr>
        <p:spPr>
          <a:xfrm>
            <a:off x="1206500" y="4248504"/>
            <a:ext cx="13593721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Cherche à comprendre le mouvement humain </a:t>
            </a:r>
            <a:endParaRPr/>
          </a:p>
          <a:p>
            <a:pPr indent="-609599" lvl="1" marL="1219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Squelette : structures</a:t>
            </a:r>
            <a:endParaRPr/>
          </a:p>
          <a:p>
            <a:pPr indent="-609599" lvl="1" marL="1219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Articulations : axes</a:t>
            </a:r>
            <a:endParaRPr/>
          </a:p>
          <a:p>
            <a:pPr indent="-609599" lvl="1" marL="1219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Tendons : liaisons mécaniques</a:t>
            </a:r>
            <a:endParaRPr/>
          </a:p>
          <a:p>
            <a:pPr indent="-609599" lvl="1" marL="1219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Muscles : actionneurs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Utilise les équations de la mécanique</a:t>
            </a:r>
            <a:endParaRPr/>
          </a:p>
        </p:txBody>
      </p:sp>
      <p:sp>
        <p:nvSpPr>
          <p:cNvPr id="123" name="Google Shape;123;p6"/>
          <p:cNvSpPr txBox="1"/>
          <p:nvPr>
            <p:ph idx="12" type="sldNum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Modèle de répartition des masses</a:t>
            </a:r>
            <a:endParaRPr/>
          </a:p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t/>
            </a:r>
            <a:endParaRPr b="1" sz="5500"/>
          </a:p>
        </p:txBody>
      </p:sp>
      <p:sp>
        <p:nvSpPr>
          <p:cNvPr id="130" name="Google Shape;130;p7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34696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shot 2023-05-15 at 18.10.00.png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315" y="4295284"/>
            <a:ext cx="21875370" cy="816245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>
            <p:ph idx="12" type="sldNum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modèle par personne ?</a:t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t/>
            </a:r>
            <a:endParaRPr b="1" sz="5500"/>
          </a:p>
        </p:txBody>
      </p:sp>
      <p:pic>
        <p:nvPicPr>
          <p:cNvPr descr="Screenshot 2023-05-15 at 18.13.13.png"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066" y="3262504"/>
            <a:ext cx="22179868" cy="5671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5-15 at 18.15.09.png" id="140" name="Google Shape;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127" y="9105176"/>
            <a:ext cx="22183746" cy="40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/>
          <p:nvPr>
            <p:ph idx="12" type="sldNum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</a:t>
            </a:r>
            <a:endParaRPr/>
          </a:p>
        </p:txBody>
      </p:sp>
      <p:sp>
        <p:nvSpPr>
          <p:cNvPr id="147" name="Google Shape;147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Les applications de la biomécanique</a:t>
            </a:r>
            <a:endParaRPr/>
          </a:p>
        </p:txBody>
      </p:sp>
      <p:sp>
        <p:nvSpPr>
          <p:cNvPr id="148" name="Google Shape;148;p9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Optimisation du geste du sportif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Suivi rééducation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Ergonomie / Handicap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Crash tests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Prothèses-Orthèses-Exosquelettes / Cannes-déambulateurs intelligents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Robots collaboratifs</a:t>
            </a:r>
            <a:endParaRPr/>
          </a:p>
        </p:txBody>
      </p:sp>
      <p:sp>
        <p:nvSpPr>
          <p:cNvPr id="149" name="Google Shape;149;p9"/>
          <p:cNvSpPr txBox="1"/>
          <p:nvPr>
            <p:ph idx="12" type="sldNum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